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280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Review as stated on slide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D0B644-FD29-4E04-984C-93D277DB93DE}" type="slidenum">
              <a:rPr 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dsholder til tekst 3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en-US" dirty="0">
              <a:latin typeface="+mn-lt"/>
            </a:endParaRPr>
          </a:p>
        </p:txBody>
      </p:sp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404812" y="610790"/>
            <a:ext cx="8422098" cy="249299"/>
          </a:xfrm>
        </p:spPr>
        <p:txBody>
          <a:bodyPr>
            <a:noAutofit/>
          </a:bodyPr>
          <a:lstStyle/>
          <a:p>
            <a:r>
              <a:rPr lang="en-US" dirty="0"/>
              <a:t>Short- and Long-term Consequences of Relapse Are Substantial to Patients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B2A24F-34E0-4C41-B00A-A1816C6CDB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Nasrallah HA, </a:t>
            </a:r>
            <a:r>
              <a:rPr lang="en-US" dirty="0" err="1"/>
              <a:t>Lasser</a:t>
            </a:r>
            <a:r>
              <a:rPr lang="en-US" dirty="0"/>
              <a:t> R. </a:t>
            </a:r>
            <a:r>
              <a:rPr lang="en-US" i="1" dirty="0"/>
              <a:t>J </a:t>
            </a:r>
            <a:r>
              <a:rPr lang="en-US" i="1" dirty="0" err="1"/>
              <a:t>Psychopharmacol</a:t>
            </a:r>
            <a:r>
              <a:rPr lang="en-US" dirty="0"/>
              <a:t>. 2006;20(6 suppl):57-61</a:t>
            </a:r>
            <a:r>
              <a:rPr lang="da-DK" dirty="0">
                <a:latin typeface="+mn-lt"/>
              </a:rPr>
              <a:t>.</a:t>
            </a:r>
            <a:endParaRPr lang="en-US" dirty="0">
              <a:latin typeface="+mn-lt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2135324" y="1052513"/>
            <a:ext cx="1806045" cy="1345621"/>
          </a:xfrm>
          <a:prstGeom prst="rect">
            <a:avLst/>
          </a:prstGeom>
          <a:solidFill>
            <a:srgbClr val="B2A4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000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Increased risk </a:t>
            </a:r>
            <a:b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</a:b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of recurrent psychotic </a:t>
            </a:r>
            <a:b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</a:b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episodes </a:t>
            </a: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5054470" y="1052513"/>
            <a:ext cx="1806045" cy="1345621"/>
          </a:xfrm>
          <a:prstGeom prst="rect">
            <a:avLst/>
          </a:prstGeom>
          <a:solidFill>
            <a:srgbClr val="B2A4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000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Cumulative deterioration </a:t>
            </a:r>
            <a:b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</a:b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in functioning </a:t>
            </a: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675751" y="2609366"/>
            <a:ext cx="1806045" cy="1345621"/>
          </a:xfrm>
          <a:prstGeom prst="rect">
            <a:avLst/>
          </a:prstGeom>
          <a:solidFill>
            <a:srgbClr val="B2A4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000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Interruptions in antipsychotic therapy</a:t>
            </a:r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auto">
          <a:xfrm>
            <a:off x="3594897" y="2609366"/>
            <a:ext cx="1806045" cy="1345621"/>
          </a:xfrm>
          <a:prstGeom prst="rect">
            <a:avLst/>
          </a:prstGeom>
          <a:solidFill>
            <a:srgbClr val="B2A4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000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Hospitalizations</a:t>
            </a: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6514043" y="2609366"/>
            <a:ext cx="1806045" cy="1345621"/>
          </a:xfrm>
          <a:prstGeom prst="rect">
            <a:avLst/>
          </a:prstGeom>
          <a:solidFill>
            <a:srgbClr val="B2A4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000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"/>
                <a:cs typeface="Calibri"/>
              </a:rPr>
              <a:t>Diminished ability to maintain employment or relationships </a:t>
            </a: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557213" y="2226732"/>
            <a:ext cx="8118475" cy="567267"/>
          </a:xfrm>
          <a:prstGeom prst="rightArrow">
            <a:avLst>
              <a:gd name="adj1" fmla="val 50000"/>
              <a:gd name="adj2" fmla="val 45194"/>
            </a:avLst>
          </a:prstGeom>
          <a:solidFill>
            <a:schemeClr val="accent1"/>
          </a:soli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tIns="0" anchor="ctr"/>
          <a:lstStyle/>
          <a:p>
            <a:pPr algn="just" eaLnBrk="0" hangingPunct="0">
              <a:spcBef>
                <a:spcPts val="0"/>
              </a:spcBef>
              <a:spcAft>
                <a:spcPts val="0"/>
              </a:spcAft>
              <a:tabLst>
                <a:tab pos="1617663" algn="l"/>
              </a:tabLst>
            </a:pPr>
            <a:r>
              <a:rPr lang="en-US" sz="1400" b="1" dirty="0">
                <a:solidFill>
                  <a:srgbClr val="E7E6E6"/>
                </a:solidFill>
                <a:latin typeface="Calibri" panose="020F0502020204030204"/>
                <a:cs typeface="Calibri"/>
              </a:rPr>
              <a:t>      Short-term							       Long-term</a:t>
            </a:r>
          </a:p>
        </p:txBody>
      </p:sp>
    </p:spTree>
    <p:extLst>
      <p:ext uri="{BB962C8B-B14F-4D97-AF65-F5344CB8AC3E}">
        <p14:creationId xmlns:p14="http://schemas.microsoft.com/office/powerpoint/2010/main" val="37944413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67</Words>
  <Application>Microsoft Office PowerPoint</Application>
  <PresentationFormat>On-screen Show (16:9)</PresentationFormat>
  <Paragraphs>11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Short- and Long-term Consequences of Relapse Are Substantial to Patients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